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4" r:id="rId7"/>
    <p:sldId id="263" r:id="rId8"/>
    <p:sldId id="265" r:id="rId9"/>
    <p:sldId id="262" r:id="rId10"/>
    <p:sldId id="260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  <p:sldId id="306" r:id="rId52"/>
    <p:sldId id="307" r:id="rId53"/>
    <p:sldId id="308" r:id="rId5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79" autoAdjust="0"/>
    <p:restoredTop sz="94660"/>
  </p:normalViewPr>
  <p:slideViewPr>
    <p:cSldViewPr>
      <p:cViewPr varScale="1">
        <p:scale>
          <a:sx n="104" d="100"/>
          <a:sy n="104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447219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91727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86246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53102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51880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72043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64002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8215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599738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72131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16901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C8481D-1C82-419B-A728-48F4050AC32D}" type="datetimeFigureOut">
              <a:rPr lang="en-US" smtClean="0"/>
              <a:pPr/>
              <a:t>4/22/2013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01D079-215D-4725-AC5C-92EC27B625D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372265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5.xml"/><Relationship Id="rId13" Type="http://schemas.openxmlformats.org/officeDocument/2006/relationships/slide" Target="slide17.xml"/><Relationship Id="rId18" Type="http://schemas.openxmlformats.org/officeDocument/2006/relationships/slide" Target="slide19.xml"/><Relationship Id="rId26" Type="http://schemas.openxmlformats.org/officeDocument/2006/relationships/slide" Target="slide51.xml"/><Relationship Id="rId3" Type="http://schemas.openxmlformats.org/officeDocument/2006/relationships/slide" Target="slide13.xml"/><Relationship Id="rId21" Type="http://schemas.openxmlformats.org/officeDocument/2006/relationships/slide" Target="slide49.xml"/><Relationship Id="rId7" Type="http://schemas.openxmlformats.org/officeDocument/2006/relationships/slide" Target="slide5.xml"/><Relationship Id="rId12" Type="http://schemas.openxmlformats.org/officeDocument/2006/relationships/slide" Target="slide7.xml"/><Relationship Id="rId17" Type="http://schemas.openxmlformats.org/officeDocument/2006/relationships/slide" Target="slide9.xml"/><Relationship Id="rId25" Type="http://schemas.openxmlformats.org/officeDocument/2006/relationships/slide" Target="slide41.xml"/><Relationship Id="rId2" Type="http://schemas.openxmlformats.org/officeDocument/2006/relationships/slide" Target="slide3.xml"/><Relationship Id="rId16" Type="http://schemas.openxmlformats.org/officeDocument/2006/relationships/slide" Target="slide47.xml"/><Relationship Id="rId20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11" Type="http://schemas.openxmlformats.org/officeDocument/2006/relationships/slide" Target="slide45.xml"/><Relationship Id="rId24" Type="http://schemas.openxmlformats.org/officeDocument/2006/relationships/slide" Target="slide31.xml"/><Relationship Id="rId5" Type="http://schemas.openxmlformats.org/officeDocument/2006/relationships/slide" Target="slide33.xml"/><Relationship Id="rId15" Type="http://schemas.openxmlformats.org/officeDocument/2006/relationships/slide" Target="slide37.xml"/><Relationship Id="rId23" Type="http://schemas.openxmlformats.org/officeDocument/2006/relationships/slide" Target="slide21.xml"/><Relationship Id="rId10" Type="http://schemas.openxmlformats.org/officeDocument/2006/relationships/slide" Target="slide35.xml"/><Relationship Id="rId19" Type="http://schemas.openxmlformats.org/officeDocument/2006/relationships/slide" Target="slide29.xml"/><Relationship Id="rId4" Type="http://schemas.openxmlformats.org/officeDocument/2006/relationships/slide" Target="slide23.xml"/><Relationship Id="rId9" Type="http://schemas.openxmlformats.org/officeDocument/2006/relationships/slide" Target="slide25.xml"/><Relationship Id="rId14" Type="http://schemas.openxmlformats.org/officeDocument/2006/relationships/slide" Target="slide27.xml"/><Relationship Id="rId22" Type="http://schemas.openxmlformats.org/officeDocument/2006/relationships/slide" Target="slide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53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36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Jeopardy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Automotive Edition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9788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Flying/falling debris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098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2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68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vehicle lift should be engaged on these when working under the vehicle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068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Locks/locking device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122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6294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68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component  is a precision casting and contains the cylinder bores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539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Engine/cylinder block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146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2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7280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component changes the reciprocating motion of the pistons to rotary motion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9372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Crankshaft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0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80" y="500322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69234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These components seal the gap between the piston and cylinder wall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247156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Piston rings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194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7" y="500322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5974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component is bolted to the top of the engine block and contains the valves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90159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632022446"/>
              </p:ext>
            </p:extLst>
          </p:nvPr>
        </p:nvGraphicFramePr>
        <p:xfrm>
          <a:off x="152400" y="228600"/>
          <a:ext cx="8915401" cy="662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4183"/>
                <a:gridCol w="1704183"/>
                <a:gridCol w="1704183"/>
                <a:gridCol w="1704183"/>
                <a:gridCol w="2098669"/>
              </a:tblGrid>
              <a:tr h="1104900">
                <a:tc>
                  <a:txBody>
                    <a:bodyPr/>
                    <a:lstStyle/>
                    <a:p>
                      <a:r>
                        <a:rPr lang="en-US" dirty="0" smtClean="0"/>
                        <a:t>Safety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Engine</a:t>
                      </a:r>
                      <a:r>
                        <a:rPr lang="en-US" baseline="0" dirty="0" smtClean="0"/>
                        <a:t> Components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Engine Mechanical Diagnosis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Fuel</a:t>
                      </a:r>
                      <a:r>
                        <a:rPr lang="en-US" baseline="0" dirty="0" smtClean="0"/>
                        <a:t> Management Systems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Fuel</a:t>
                      </a:r>
                      <a:r>
                        <a:rPr lang="en-US" baseline="0" dirty="0" smtClean="0"/>
                        <a:t> Metering System</a:t>
                      </a:r>
                      <a:endParaRPr lang="en-US" dirty="0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hlinkClick r:id="rId2" action="ppaction://hlinksldjump"/>
                        </a:rPr>
                        <a:t>100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3" action="ppaction://hlinksldjump"/>
                        </a:rPr>
                        <a:t>100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4" action="ppaction://hlinksldjump"/>
                        </a:rPr>
                        <a:t>100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5" action="ppaction://hlinksldjump"/>
                        </a:rPr>
                        <a:t>100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6" action="ppaction://hlinksldjump"/>
                        </a:rPr>
                        <a:t>100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hlinkClick r:id="rId7" action="ppaction://hlinksldjump"/>
                        </a:rPr>
                        <a:t>200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8" action="ppaction://hlinksldjump"/>
                        </a:rPr>
                        <a:t>200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9" action="ppaction://hlinksldjump"/>
                        </a:rPr>
                        <a:t>200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10" action="ppaction://hlinksldjump"/>
                        </a:rPr>
                        <a:t>200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11" action="ppaction://hlinksldjump"/>
                        </a:rPr>
                        <a:t>200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hlinkClick r:id="rId12" action="ppaction://hlinksldjump"/>
                        </a:rPr>
                        <a:t>300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13" action="ppaction://hlinksldjump"/>
                        </a:rPr>
                        <a:t>300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14" action="ppaction://hlinksldjump"/>
                        </a:rPr>
                        <a:t>300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15" action="ppaction://hlinksldjump"/>
                        </a:rPr>
                        <a:t>300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16" action="ppaction://hlinksldjump"/>
                        </a:rPr>
                        <a:t>300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hlinkClick r:id="rId17" action="ppaction://hlinksldjump"/>
                        </a:rPr>
                        <a:t>400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18" action="ppaction://hlinksldjump"/>
                        </a:rPr>
                        <a:t>400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19" action="ppaction://hlinksldjump"/>
                        </a:rPr>
                        <a:t>400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20" action="ppaction://hlinksldjump"/>
                        </a:rPr>
                        <a:t>400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hlinkClick r:id="rId21" action="ppaction://hlinksldjump"/>
                        </a:rPr>
                        <a:t>400</a:t>
                      </a:r>
                      <a:endParaRPr lang="en-US" sz="2400" dirty="0" smtClean="0"/>
                    </a:p>
                    <a:p>
                      <a:pPr algn="ctr"/>
                      <a:endParaRPr lang="en-US" sz="2400" dirty="0"/>
                    </a:p>
                  </a:txBody>
                  <a:tcPr/>
                </a:tc>
              </a:tr>
              <a:tr h="11049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hlinkClick r:id="rId22" action="ppaction://hlinksldjump"/>
                        </a:rPr>
                        <a:t>500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hlinkClick r:id="rId23" action="ppaction://hlinksldjump"/>
                        </a:rPr>
                        <a:t>500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hlinkClick r:id="rId24" action="ppaction://hlinksldjump"/>
                        </a:rPr>
                        <a:t>500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hlinkClick r:id="rId25" action="ppaction://hlinksldjump"/>
                        </a:rPr>
                        <a:t>500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hlinkClick r:id="rId26" action="ppaction://hlinksldjump"/>
                        </a:rPr>
                        <a:t>500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527680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Cylinder head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218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9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1168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component attaches the piston to the crankshaft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689258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Connecting rod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42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" y="498244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3228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pressure developed in the cylinder as the engine cranks or runs is called what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80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Compression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1266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9607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tool measures the cylinders’ ability to build pressure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91025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Compression gauge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2290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8244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4841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tool checks the cylinders’ ability to hold pressure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7592346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Cylinder leakage tester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3314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7247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diagnosing engine mechanical concerns, this test should be performed first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073410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These should be used anytime a vehicle is jacked up with a floor jack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63581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Engine vacuum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4338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13290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is what engine vacuum is measured 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7165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Inches of mercury (Hg)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5362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38217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subsystem of the fuel management system delivers fuel from the tank to the metering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9688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Fuel supply system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6386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" y="500322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2212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Daily Double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0885296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Barometric pressure sensor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7410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7" y="498244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8077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component pressurizes the fuel in the lines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73029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Fuel pump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1724338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These components prevent contaminants from clogging the injectors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23400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Jack stands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68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Fuel filters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6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46985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test check to see how much fuel the pump delivers in  given amount of time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2204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Volume test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92582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component that controls how much fuel the injector delivers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3829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Powertrain control module (PCM) or computer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1026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1079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amount of time in milliseconds the injectors are open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558572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Pulse width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82440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79913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These are extensions of fuel lines and found in MFI systems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5805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Fuel rails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6294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7214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type of fuel injection has one injector for each cylinder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5723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These must be worn at all times while work is being performed in the 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068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Multiport fuel injection system (MFI)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098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96294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1946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This type of MFI system pulses the injectors individually in the firing order of the engine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4506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Sequential multiport fuel injection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122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7" y="4989367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74464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fuel management sensor measures atmospheric pressure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4" name="Picture 3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Safety glasses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050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68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When one of these happens, it should be reported to instructor immediately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068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Accident/injury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3074" name="Picture 2" descr="https://encrypted-tbn0.gstatic.com/images?q=tbn:ANd9GcQPZ6eErIwIsh2oMj-Nm4sw2LJWOFJqyYLqqfSgeNQyKN4kgoVVH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0149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68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majority of eye injuries are caused by this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0686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F497D"/>
      </a:hlink>
      <a:folHlink>
        <a:srgbClr val="FF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450</Words>
  <Application>Microsoft Office PowerPoint</Application>
  <PresentationFormat>On-screen Show (4:3)</PresentationFormat>
  <Paragraphs>134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Office Theme</vt:lpstr>
      <vt:lpstr>Jeopardy </vt:lpstr>
      <vt:lpstr>Slide 2</vt:lpstr>
      <vt:lpstr>These should be used anytime a vehicle is jacked up with a floor jack</vt:lpstr>
      <vt:lpstr>Jack stands</vt:lpstr>
      <vt:lpstr>These must be worn at all times while work is being performed in the shop</vt:lpstr>
      <vt:lpstr>Safety glasses</vt:lpstr>
      <vt:lpstr>When one of these happens, it should be reported to instructor immediately</vt:lpstr>
      <vt:lpstr>Accident/injury</vt:lpstr>
      <vt:lpstr>The majority of eye injuries are caused by this</vt:lpstr>
      <vt:lpstr>Flying/falling debris</vt:lpstr>
      <vt:lpstr>The vehicle lift should be engaged on these when working under the vehicle</vt:lpstr>
      <vt:lpstr>Locks/locking device</vt:lpstr>
      <vt:lpstr>This component  is a precision casting and contains the cylinder bores</vt:lpstr>
      <vt:lpstr>Engine/cylinder block</vt:lpstr>
      <vt:lpstr>This component changes the reciprocating motion of the pistons to rotary motion</vt:lpstr>
      <vt:lpstr>Crankshaft </vt:lpstr>
      <vt:lpstr>These components seal the gap between the piston and cylinder wall</vt:lpstr>
      <vt:lpstr>Piston rings</vt:lpstr>
      <vt:lpstr>This component is bolted to the top of the engine block and contains the valves</vt:lpstr>
      <vt:lpstr>Cylinder head</vt:lpstr>
      <vt:lpstr>This component attaches the piston to the crankshaft</vt:lpstr>
      <vt:lpstr>Connecting rod</vt:lpstr>
      <vt:lpstr>The pressure developed in the cylinder as the engine cranks or runs is called what</vt:lpstr>
      <vt:lpstr>Compression </vt:lpstr>
      <vt:lpstr>This tool measures the cylinders’ ability to build pressure</vt:lpstr>
      <vt:lpstr>Compression gauge</vt:lpstr>
      <vt:lpstr>This tool checks the cylinders’ ability to hold pressure</vt:lpstr>
      <vt:lpstr>Cylinder leakage tester</vt:lpstr>
      <vt:lpstr>When diagnosing engine mechanical concerns, this test should be performed first</vt:lpstr>
      <vt:lpstr>Engine vacuum test</vt:lpstr>
      <vt:lpstr>This is what engine vacuum is measured in</vt:lpstr>
      <vt:lpstr>Inches of mercury (Hg)</vt:lpstr>
      <vt:lpstr>This subsystem of the fuel management system delivers fuel from the tank to the metering system</vt:lpstr>
      <vt:lpstr>Fuel supply system</vt:lpstr>
      <vt:lpstr>Daily Double</vt:lpstr>
      <vt:lpstr>Barometric pressure sensor</vt:lpstr>
      <vt:lpstr>This component pressurizes the fuel in the lines</vt:lpstr>
      <vt:lpstr>Fuel pump</vt:lpstr>
      <vt:lpstr>These components prevent contaminants from clogging the injectors</vt:lpstr>
      <vt:lpstr>Fuel filters</vt:lpstr>
      <vt:lpstr>This test check to see how much fuel the pump delivers in  given amount of time</vt:lpstr>
      <vt:lpstr>Volume test</vt:lpstr>
      <vt:lpstr>The component that controls how much fuel the injector delivers</vt:lpstr>
      <vt:lpstr>Powertrain control module (PCM) or computer</vt:lpstr>
      <vt:lpstr>The amount of time in milliseconds the injectors are open</vt:lpstr>
      <vt:lpstr>Pulse width</vt:lpstr>
      <vt:lpstr>These are extensions of fuel lines and found in MFI systems</vt:lpstr>
      <vt:lpstr>Fuel rails</vt:lpstr>
      <vt:lpstr>This type of fuel injection has one injector for each cylinder</vt:lpstr>
      <vt:lpstr>Multiport fuel injection system (MFI)</vt:lpstr>
      <vt:lpstr>This type of MFI system pulses the injectors individually in the firing order of the engine</vt:lpstr>
      <vt:lpstr>Sequential multiport fuel injection</vt:lpstr>
      <vt:lpstr>This fuel management sensor measures atmospheric pressure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Jeopardy</dc:title>
  <dc:creator>Tori Gauer</dc:creator>
  <cp:lastModifiedBy>payneae</cp:lastModifiedBy>
  <cp:revision>25</cp:revision>
  <dcterms:created xsi:type="dcterms:W3CDTF">2013-04-21T00:57:32Z</dcterms:created>
  <dcterms:modified xsi:type="dcterms:W3CDTF">2013-04-22T16:22:09Z</dcterms:modified>
</cp:coreProperties>
</file>